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9" autoAdjust="0"/>
    <p:restoredTop sz="94660"/>
  </p:normalViewPr>
  <p:slideViewPr>
    <p:cSldViewPr snapToGrid="0">
      <p:cViewPr varScale="1">
        <p:scale>
          <a:sx n="16" d="100"/>
          <a:sy n="16" d="100"/>
        </p:scale>
        <p:origin x="1584" y="240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apon Ohata" userId="70c61dbd3c7f0fa3" providerId="LiveId" clId="{87EB1AD8-1F99-4A92-8B76-B11077742F72}"/>
    <pc:docChg chg="modSld">
      <pc:chgData name="Pirapon Ohata" userId="70c61dbd3c7f0fa3" providerId="LiveId" clId="{87EB1AD8-1F99-4A92-8B76-B11077742F72}" dt="2020-06-26T03:56:50.899" v="2" actId="20577"/>
      <pc:docMkLst>
        <pc:docMk/>
      </pc:docMkLst>
      <pc:sldChg chg="modSp mod">
        <pc:chgData name="Pirapon Ohata" userId="70c61dbd3c7f0fa3" providerId="LiveId" clId="{87EB1AD8-1F99-4A92-8B76-B11077742F72}" dt="2020-06-26T03:56:50.899" v="2" actId="20577"/>
        <pc:sldMkLst>
          <pc:docMk/>
          <pc:sldMk cId="1125118062" sldId="256"/>
        </pc:sldMkLst>
        <pc:spChg chg="mod">
          <ac:chgData name="Pirapon Ohata" userId="70c61dbd3c7f0fa3" providerId="LiveId" clId="{87EB1AD8-1F99-4A92-8B76-B11077742F72}" dt="2020-06-26T03:56:50.899" v="2" actId="20577"/>
          <ac:spMkLst>
            <pc:docMk/>
            <pc:sldMk cId="1125118062" sldId="256"/>
            <ac:spMk id="7" creationId="{00000000-0000-0000-0000-000000000000}"/>
          </ac:spMkLst>
        </pc:spChg>
        <pc:spChg chg="mod">
          <ac:chgData name="Pirapon Ohata" userId="70c61dbd3c7f0fa3" providerId="LiveId" clId="{87EB1AD8-1F99-4A92-8B76-B11077742F72}" dt="2020-06-26T03:56:43.473" v="0" actId="20577"/>
          <ac:spMkLst>
            <pc:docMk/>
            <pc:sldMk cId="1125118062" sldId="256"/>
            <ac:spMk id="8" creationId="{EB37BF16-65D3-43AE-A7D1-B996EC1E7A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574302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1025" y="5909312"/>
            <a:ext cx="12696578" cy="60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Background</a:t>
            </a:r>
          </a:p>
          <a:p>
            <a:pPr marL="457200" indent="-457200" algn="just" defTabSz="525571" eaLnBrk="0" fontAlgn="base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is evidence that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fat volume (EAT) correlate with the severity of coronary artery disease (CAD) in HIV-uninfected individuals. </a:t>
            </a:r>
          </a:p>
          <a:p>
            <a:pPr marL="342900" indent="-342900" algn="just" defTabSz="525571" eaLnBrk="0" fontAlgn="base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Little is known regarding EAT in older people living with HIV (PLHIV) in Asia. </a:t>
            </a:r>
          </a:p>
          <a:p>
            <a:pPr marL="342900" indent="-342900" algn="just" defTabSz="525571" eaLnBrk="0" fontAlgn="base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assessed EAT among PLHIV and matched HIV uninfected participants older than 50 years and the factor associated to EAT. </a:t>
            </a:r>
          </a:p>
          <a:p>
            <a:pPr algn="just" defTabSz="525571" eaLnBrk="0" fontAlgn="base" hangingPunct="0">
              <a:lnSpc>
                <a:spcPts val="49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725" dirty="0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0324" y="297558"/>
            <a:ext cx="33970636" cy="193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adipose tissue volume in virally suppressed older HIV-infected Asian </a:t>
            </a:r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relationships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central fat accumulation and lipodystrophy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656" y="2027814"/>
            <a:ext cx="41424370" cy="21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Kumpol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Tankittiwat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Monravee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Tumkosit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Pairoj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Chattranukilchai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Sarawut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Siwamogsatham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Tanakorn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Apornpong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Thornthun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Ureaphongsukkit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Stephen J Kerr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Smonporn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Boonyaratavej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Anchalee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Avihingsanon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HIV-NAT 006/207 study team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656138"/>
            <a:ext cx="3687511" cy="3687511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1025" y="11164620"/>
            <a:ext cx="12696578" cy="101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Methods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conducted a cross-sectional study of 339 consecutive older PLHIV (age ≥50 years) compared to 144 HIV uninfected participants frequency matched by sex and age in 5-year intervals, in Bangkok, Thailand.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Participants underwent a non-contrast cardiac CT scanning to assess coronary artery calcium (CAC) score from Mar 2016-June 2017.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EAT was measured in the same CT images.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cardiac CT/EAT measurement and liver biopsy were read by 1 trained radiologist and confirmed by 1 specialized radiologist, both blinded from patient care and HIV status.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Multivariate linear regression analyses were used to investigate factors associated with the EAT.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01832" y="6171573"/>
            <a:ext cx="1358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Demographic data of participants, smoking history and HIV-related history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03346"/>
              </p:ext>
            </p:extLst>
          </p:nvPr>
        </p:nvGraphicFramePr>
        <p:xfrm>
          <a:off x="14231009" y="6889525"/>
          <a:ext cx="13450092" cy="1396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(N=483)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uninfected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(N=144)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PLHIV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(N=339)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(62.5%)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(61.8%)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(62.8%)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0.831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Median (IQR)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( 52-60)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(54-62)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(52-59)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Weight, Median (IQR)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 (54.5-69.9)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 (57.0-71.9)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 (53.9-69.3)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0.0045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 kg/m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(IQR)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 (21.2-26.1)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 (22.2-27.6)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 (20.8-25.2)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(17.0%)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(14.6%)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(15.9%)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 (39.1%)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(32.6%)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(41.9%)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0.057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circumference, cm, Median (IQR)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(79-91)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(80-92)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(78-90)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(86-103)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(87-105)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(85-102)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0.12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(183-242)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(195-248)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(178-238)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Triglyceride,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(99-202)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(97-156)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(103-221)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(40-57)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(45-60)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(39-57)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LDL, mg/dl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(103-153) (n=474)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(116-167)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(99-147)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(n=332)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smoking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(12.8%)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(10.4%)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(13.9%)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0.553 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drinking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(10.4%)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(14.6%)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(8.5%)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calcium score severity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(53.8%)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(52.8%)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(54.3%)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1-99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(30.0%)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(31.3%)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(29.5%)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100-399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(9.7%)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(11.1%)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(9.1%)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(6.4%)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(4.9%)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(7.1%)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syndrome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11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≥80 cm in female or ≥90 cm in male)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(N=480)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(11.9%)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(12.5%)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(N=337)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(11.6%)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Triglyceride ≥150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(47.0%)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(27.8%)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 (55.2%)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HDL≤50 in female or ≤40 in male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 (39.1%)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(26.4%)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(44.5%)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Fatty liver by CT imaging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(22.6%)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(22.2%)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(22.7%)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55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Hepatitis B coinfection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51/481 (10.60%)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8/142 (5.63%)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43/339 (12.68%)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Hepatitis C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coinfection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34/481 (7.07%)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3/142 (2.11%)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31/339 (9.14%)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 CD4 cell count, cells/mm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617 (480-797)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Nadir CD4 cell count, cells/mm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 (91-257)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HIV RNA &lt; 50 copies/ml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331 (97.64%)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39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Duration of HIV infection,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 (15-21)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461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ARV duration,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16.2 (12.8-19.1)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691204" y="6260929"/>
            <a:ext cx="13375328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Regression analysis 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fat volume (EAT) in all patients (N=483)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18550"/>
              </p:ext>
            </p:extLst>
          </p:nvPr>
        </p:nvGraphicFramePr>
        <p:xfrm>
          <a:off x="28678335" y="7182471"/>
          <a:ext cx="13235546" cy="599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00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Univariate analysis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Multivariate analysis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95%CI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95%CI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(0.91-2.10)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(0.90-2.22)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mass index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(2.83-4.62)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mellitus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(6.65-25.39)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(-6.54-12)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(13.01-27.14)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(1.79-16.78)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 Waist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(20.36-33.85)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(19.03-32.65)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Fasting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glucose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(0.05-0.29)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Triglyceride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(0.03-0.10)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(0.01-0.07)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 cholesterol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(-0.13-0.07)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 severity (≥100 vs &lt; 100)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(6.09-25.23)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(-6.16-13.76)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positive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(2.64-18.09)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(5.98-22.22)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601929" y="13558418"/>
            <a:ext cx="1393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Regression analysis 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fat volume (EAT) in PLHIV (N=339)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89210"/>
              </p:ext>
            </p:extLst>
          </p:nvPr>
        </p:nvGraphicFramePr>
        <p:xfrm>
          <a:off x="28463789" y="14590513"/>
          <a:ext cx="13450092" cy="77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8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4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27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Univariate analysis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Multivariate analysis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95%CI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95%CI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Sex: Male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(1.61-19.66)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(-6.16-16.42)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(1.55-3.07)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(1.20-2.66)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mellitus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(3.58-26.25)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(-3.24-35.06)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(9.7-27.08)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(-8.81-8.83)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 Waist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(19.67-36.66)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(1.15-26.67)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Triglyceride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(0.02-0.10)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(-0.01-0.06)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Lipodytrophy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(3.28-20.99)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(2.69-22.12)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 severity (≥100 vs &lt; 100)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(10.87-34.23)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(-4.43-18.12)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-8.53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(-23.76-6.7)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load (log-scale) at screening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-11.31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(-22.01--0.61)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-7.39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(-16.79-2.00)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CD4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(-0.06-0.01)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ART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(0.09-2.04)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(-0.53-1.42)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D4T duration exposure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(0.24-3.71)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(-1.53-1.84)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 exposure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(0.5-12.59)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(-1.92-8.76)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regimen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NNRTI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(-2.46-17.03)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(-5.37-21.47)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8529660" y="22376835"/>
            <a:ext cx="1380171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this group of elderly PLHIV on long-term ART with high rates of viral suppression, EAT was significantly higher than HIV-uninfected individuals and it was independently associated with central fat accumulation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lipodystrophy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026" y="21562586"/>
            <a:ext cx="139131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fat volume are presented in table 1 and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figure 1, respectively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Diabetes mellitus (DM) was 17%, 39% was hypertension (HT) and 13% was current smokers.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Fatty liver was observed in 23% and 16 % had CAC&gt;100.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analysis shows correlation of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 and age, abnormal waist circumference, hypertension, triglyceride and HIV status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 : among PLHIV, age, abnormal waist circumference and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lipodystrophy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associated with  EAT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7BF16-65D3-43AE-A7D1-B996EC1E7A2A}"/>
              </a:ext>
            </a:extLst>
          </p:cNvPr>
          <p:cNvSpPr txBox="1"/>
          <p:nvPr/>
        </p:nvSpPr>
        <p:spPr>
          <a:xfrm>
            <a:off x="1066655" y="4086475"/>
            <a:ext cx="4084722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Diagnostic Radiology, Chulalongkorn University, Bangkok, Thailand ,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Cardiovascular Medicine, Chulalongkorn University, Bangkok, Thailand,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of Ambulatory and Hospital Medicine, Chulalongkorn University, Bangkok, Thailand,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HIV-NAT, TRCARC, Bangkok, Thailand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Biostatistics r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8ACEE7-92DB-4CBC-BEAC-D39F8930858B}"/>
              </a:ext>
            </a:extLst>
          </p:cNvPr>
          <p:cNvSpPr/>
          <p:nvPr/>
        </p:nvSpPr>
        <p:spPr>
          <a:xfrm>
            <a:off x="28696276" y="25997239"/>
            <a:ext cx="132176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study was funded by the Higher Education Research Promotion and National Research University Project of Thailand, Office of the Higher Education Commission, and Chulalongkorn University, Project code NRU59-(014)-HR.  This study was also supported by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Ratchadapisek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Somphot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fund, fiscal year 2018, code GRU 6104030007-1 and year 2020, code GRU 6301630008-1.</a:t>
            </a:r>
            <a:endParaRPr 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040AE-A423-4382-8224-3056FF3BA9BD}"/>
              </a:ext>
            </a:extLst>
          </p:cNvPr>
          <p:cNvSpPr txBox="1"/>
          <p:nvPr/>
        </p:nvSpPr>
        <p:spPr>
          <a:xfrm>
            <a:off x="38317715" y="422052"/>
            <a:ext cx="401365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#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PEP0182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Anchalee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Avihingsanon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PhD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HIV-NAT, Thai Red Cross AIDS Research Centre,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Ratchadamri Rd.,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Pathumwan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Bangkok, Thailand 10330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anchaleea2009@gmail.com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38745" y="21092869"/>
            <a:ext cx="1209658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fat volume among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PLHIV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HIV uninfected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072" y="21878569"/>
            <a:ext cx="9961123" cy="5661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5240" y="27738472"/>
            <a:ext cx="1255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EAT was significant higher in PLHIV [99 (IQR 75-122 cm )] than the negative controls [93 (IQR 69-117) cm , p=0.022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1572</Words>
  <Application>Microsoft Office PowerPoint</Application>
  <PresentationFormat>Custom</PresentationFormat>
  <Paragraphs>423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Pirapon Ohata</cp:lastModifiedBy>
  <cp:revision>39</cp:revision>
  <cp:lastPrinted>2020-06-26T00:37:43Z</cp:lastPrinted>
  <dcterms:created xsi:type="dcterms:W3CDTF">2016-06-23T11:49:10Z</dcterms:created>
  <dcterms:modified xsi:type="dcterms:W3CDTF">2020-06-26T03:56:56Z</dcterms:modified>
</cp:coreProperties>
</file>